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5"/>
  </p:notesMasterIdLst>
  <p:sldIdLst>
    <p:sldId id="302" r:id="rId2"/>
    <p:sldId id="379" r:id="rId3"/>
    <p:sldId id="380" r:id="rId4"/>
    <p:sldId id="381" r:id="rId5"/>
    <p:sldId id="382" r:id="rId6"/>
    <p:sldId id="385" r:id="rId7"/>
    <p:sldId id="383" r:id="rId8"/>
    <p:sldId id="384" r:id="rId9"/>
    <p:sldId id="386" r:id="rId10"/>
    <p:sldId id="408" r:id="rId11"/>
    <p:sldId id="401" r:id="rId12"/>
    <p:sldId id="402" r:id="rId13"/>
    <p:sldId id="403" r:id="rId14"/>
    <p:sldId id="388" r:id="rId15"/>
    <p:sldId id="389" r:id="rId16"/>
    <p:sldId id="390" r:id="rId17"/>
    <p:sldId id="391" r:id="rId18"/>
    <p:sldId id="392" r:id="rId19"/>
    <p:sldId id="393" r:id="rId20"/>
    <p:sldId id="404" r:id="rId21"/>
    <p:sldId id="405" r:id="rId22"/>
    <p:sldId id="406" r:id="rId23"/>
    <p:sldId id="397" r:id="rId24"/>
    <p:sldId id="398" r:id="rId25"/>
    <p:sldId id="399" r:id="rId26"/>
    <p:sldId id="351" r:id="rId27"/>
    <p:sldId id="352" r:id="rId28"/>
    <p:sldId id="353" r:id="rId29"/>
    <p:sldId id="354" r:id="rId30"/>
    <p:sldId id="355" r:id="rId31"/>
    <p:sldId id="407" r:id="rId32"/>
    <p:sldId id="410" r:id="rId33"/>
    <p:sldId id="356" r:id="rId34"/>
    <p:sldId id="358" r:id="rId35"/>
    <p:sldId id="357" r:id="rId36"/>
    <p:sldId id="359" r:id="rId37"/>
    <p:sldId id="360" r:id="rId38"/>
    <p:sldId id="361" r:id="rId39"/>
    <p:sldId id="362" r:id="rId40"/>
    <p:sldId id="363" r:id="rId41"/>
    <p:sldId id="364" r:id="rId42"/>
    <p:sldId id="365" r:id="rId43"/>
    <p:sldId id="400" r:id="rId44"/>
  </p:sldIdLst>
  <p:sldSz cx="18288000" cy="10287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8164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6328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24492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3265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4082110" algn="l" defTabSz="16328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4898532" algn="l" defTabSz="16328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5714954" algn="l" defTabSz="16328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6531376" algn="l" defTabSz="16328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43" d="100"/>
          <a:sy n="43" d="100"/>
        </p:scale>
        <p:origin x="-876" y="-96"/>
      </p:cViewPr>
      <p:guideLst>
        <p:guide orient="horz" pos="324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662FBAF-7E46-4EC7-AC51-923A23CA7296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BF1B0F-7C46-497F-8D59-7C98F0869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779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865120" y="539847"/>
            <a:ext cx="14813280" cy="2208276"/>
          </a:xfrm>
        </p:spPr>
        <p:txBody>
          <a:bodyPr anchor="b"/>
          <a:lstStyle>
            <a:lvl1pPr algn="l">
              <a:defRPr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2865120" y="2775096"/>
            <a:ext cx="14813280" cy="2628900"/>
          </a:xfrm>
        </p:spPr>
        <p:txBody>
          <a:bodyPr tIns="0"/>
          <a:lstStyle>
            <a:lvl1pPr marL="48985" indent="0" algn="l">
              <a:buNone/>
              <a:defRPr sz="4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816422" indent="0" algn="ctr">
              <a:buNone/>
            </a:lvl2pPr>
            <a:lvl3pPr marL="1632844" indent="0" algn="ctr">
              <a:buNone/>
            </a:lvl3pPr>
            <a:lvl4pPr marL="2449266" indent="0" algn="ctr">
              <a:buNone/>
            </a:lvl4pPr>
            <a:lvl5pPr marL="3265688" indent="0" algn="ctr">
              <a:buNone/>
            </a:lvl5pPr>
            <a:lvl6pPr marL="4082110" indent="0" algn="ctr">
              <a:buNone/>
            </a:lvl6pPr>
            <a:lvl7pPr marL="4898532" indent="0" algn="ctr">
              <a:buNone/>
            </a:lvl7pPr>
            <a:lvl8pPr marL="5714954" indent="0" algn="ctr">
              <a:buNone/>
            </a:lvl8pPr>
            <a:lvl9pPr marL="653137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738A9-4E00-4502-A704-93C17D2936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42866" y="2120703"/>
            <a:ext cx="420624" cy="31546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314352" y="2017524"/>
            <a:ext cx="128016" cy="9601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ight Arrow 12">
            <a:hlinkClick r:id="" action="ppaction://hlinkshowjump?jump=nextslide"/>
            <a:hlinkHover r:id="" action="ppaction://hlinkshowjump?jump=nextslide"/>
          </p:cNvPr>
          <p:cNvSpPr/>
          <p:nvPr userDrawn="1"/>
        </p:nvSpPr>
        <p:spPr>
          <a:xfrm>
            <a:off x="15773400" y="9715500"/>
            <a:ext cx="1066800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>
            <a:hlinkClick r:id="" action="ppaction://hlinkshowjump?jump=previousslide"/>
            <a:hlinkHover r:id="" action="ppaction://hlinkshowjump?jump=previousslide"/>
          </p:cNvPr>
          <p:cNvSpPr/>
          <p:nvPr userDrawn="1"/>
        </p:nvSpPr>
        <p:spPr>
          <a:xfrm>
            <a:off x="2362200" y="9715500"/>
            <a:ext cx="1219200" cy="495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C6F1A-8DAC-47F0-8CAB-88746D0DF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16000" y="411959"/>
            <a:ext cx="3657600" cy="8777288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411961"/>
            <a:ext cx="11125200" cy="877728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C27C1-40F8-44E0-9AD0-C1EBAB3BC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 b="0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F883F-23F4-46CD-97F2-D93963C83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65780" y="-81"/>
            <a:ext cx="13716000" cy="1028708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6784" y="3900487"/>
            <a:ext cx="12801600" cy="3429000"/>
          </a:xfrm>
        </p:spPr>
        <p:txBody>
          <a:bodyPr anchor="t"/>
          <a:lstStyle>
            <a:lvl1pPr algn="l">
              <a:lnSpc>
                <a:spcPts val="8036"/>
              </a:lnSpc>
              <a:buNone/>
              <a:defRPr sz="71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6784" y="1600200"/>
            <a:ext cx="12801600" cy="2264568"/>
          </a:xfrm>
        </p:spPr>
        <p:txBody>
          <a:bodyPr anchor="b"/>
          <a:lstStyle>
            <a:lvl1pPr marL="32657" indent="0">
              <a:lnSpc>
                <a:spcPts val="4107"/>
              </a:lnSpc>
              <a:spcBef>
                <a:spcPts val="0"/>
              </a:spcBef>
              <a:buNone/>
              <a:defRPr sz="3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C922C6-A7A4-4BF3-B1B3-6FB8C2CCF1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4572000" y="0"/>
            <a:ext cx="152400" cy="1028708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4344642" y="4221984"/>
            <a:ext cx="420624" cy="31546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4816128" y="4118805"/>
            <a:ext cx="128016" cy="9601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216" y="411480"/>
            <a:ext cx="14996160" cy="1714500"/>
          </a:xfrm>
        </p:spPr>
        <p:txBody>
          <a:bodyPr>
            <a:normAutofit/>
          </a:bodyPr>
          <a:lstStyle>
            <a:lvl1pPr>
              <a:defRPr sz="54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7315200" cy="6995160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52176" y="2286000"/>
            <a:ext cx="7315200" cy="6995160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F2E21-0610-41C8-8BDE-3506597B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740504"/>
            <a:ext cx="16459200" cy="1714500"/>
          </a:xfrm>
        </p:spPr>
        <p:txBody>
          <a:bodyPr anchor="ctr"/>
          <a:lstStyle>
            <a:lvl1pPr algn="ctr">
              <a:defRPr sz="80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2417"/>
            <a:ext cx="8046720" cy="96012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114299" indent="0" algn="l">
              <a:lnSpc>
                <a:spcPct val="100000"/>
              </a:lnSpc>
              <a:spcBef>
                <a:spcPts val="179"/>
              </a:spcBef>
              <a:buNone/>
              <a:defRPr sz="3400" b="0">
                <a:solidFill>
                  <a:schemeClr val="tx1"/>
                </a:solidFill>
              </a:defRPr>
            </a:lvl1pPr>
            <a:lvl2pPr>
              <a:buNone/>
              <a:defRPr sz="3600" b="1"/>
            </a:lvl2pPr>
            <a:lvl3pPr>
              <a:buNone/>
              <a:defRPr sz="3200" b="1"/>
            </a:lvl3pPr>
            <a:lvl4pPr>
              <a:buNone/>
              <a:defRPr sz="2900" b="1"/>
            </a:lvl4pPr>
            <a:lvl5pPr>
              <a:buNone/>
              <a:defRPr sz="2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9326880" y="492417"/>
            <a:ext cx="8046720" cy="96012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114299" indent="0" algn="l">
              <a:lnSpc>
                <a:spcPct val="100000"/>
              </a:lnSpc>
              <a:spcBef>
                <a:spcPts val="179"/>
              </a:spcBef>
              <a:buNone/>
              <a:defRPr sz="3400" b="0">
                <a:solidFill>
                  <a:schemeClr val="tx1"/>
                </a:solidFill>
              </a:defRPr>
            </a:lvl1pPr>
            <a:lvl2pPr>
              <a:buNone/>
              <a:defRPr sz="3600" b="1"/>
            </a:lvl2pPr>
            <a:lvl3pPr>
              <a:buNone/>
              <a:defRPr sz="3200" b="1"/>
            </a:lvl3pPr>
            <a:lvl4pPr>
              <a:buNone/>
              <a:defRPr sz="2900" b="1"/>
            </a:lvl4pPr>
            <a:lvl5pPr>
              <a:buNone/>
              <a:defRPr sz="2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914400" y="1454004"/>
            <a:ext cx="8046720" cy="61722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702123" indent="-489853">
              <a:lnSpc>
                <a:spcPct val="100000"/>
              </a:lnSpc>
              <a:spcBef>
                <a:spcPts val="1250"/>
              </a:spcBef>
              <a:defRPr sz="4300"/>
            </a:lvl1pPr>
            <a:lvl2pPr>
              <a:lnSpc>
                <a:spcPct val="100000"/>
              </a:lnSpc>
              <a:spcBef>
                <a:spcPts val="1250"/>
              </a:spcBef>
              <a:defRPr sz="3600"/>
            </a:lvl2pPr>
            <a:lvl3pPr>
              <a:lnSpc>
                <a:spcPct val="100000"/>
              </a:lnSpc>
              <a:spcBef>
                <a:spcPts val="1250"/>
              </a:spcBef>
              <a:defRPr sz="3200"/>
            </a:lvl3pPr>
            <a:lvl4pPr>
              <a:lnSpc>
                <a:spcPct val="100000"/>
              </a:lnSpc>
              <a:spcBef>
                <a:spcPts val="1250"/>
              </a:spcBef>
              <a:defRPr sz="2900"/>
            </a:lvl4pPr>
            <a:lvl5pPr>
              <a:lnSpc>
                <a:spcPct val="100000"/>
              </a:lnSpc>
              <a:spcBef>
                <a:spcPts val="1250"/>
              </a:spcBef>
              <a:defRPr sz="2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326880" y="1454004"/>
            <a:ext cx="8046720" cy="61722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702123" indent="-489853">
              <a:lnSpc>
                <a:spcPct val="100000"/>
              </a:lnSpc>
              <a:spcBef>
                <a:spcPts val="1250"/>
              </a:spcBef>
              <a:defRPr sz="4300"/>
            </a:lvl1pPr>
            <a:lvl2pPr>
              <a:lnSpc>
                <a:spcPct val="100000"/>
              </a:lnSpc>
              <a:spcBef>
                <a:spcPts val="1250"/>
              </a:spcBef>
              <a:defRPr sz="3600"/>
            </a:lvl2pPr>
            <a:lvl3pPr>
              <a:lnSpc>
                <a:spcPct val="100000"/>
              </a:lnSpc>
              <a:spcBef>
                <a:spcPts val="1250"/>
              </a:spcBef>
              <a:defRPr sz="3200"/>
            </a:lvl3pPr>
            <a:lvl4pPr>
              <a:lnSpc>
                <a:spcPct val="100000"/>
              </a:lnSpc>
              <a:spcBef>
                <a:spcPts val="1250"/>
              </a:spcBef>
              <a:defRPr sz="2900"/>
            </a:lvl4pPr>
            <a:lvl5pPr>
              <a:lnSpc>
                <a:spcPct val="100000"/>
              </a:lnSpc>
              <a:spcBef>
                <a:spcPts val="1250"/>
              </a:spcBef>
              <a:defRPr sz="2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6CEA8-D010-49A2-9D9C-E6963EC55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216" y="411480"/>
            <a:ext cx="14996160" cy="1714500"/>
          </a:xfrm>
        </p:spPr>
        <p:txBody>
          <a:bodyPr anchor="ctr">
            <a:normAutofit/>
          </a:bodyPr>
          <a:lstStyle>
            <a:lvl1pPr>
              <a:defRPr sz="54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901D1-E9B0-476A-AF92-C2B481BFC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29968" y="0"/>
            <a:ext cx="16258032" cy="10287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B64FF6-5BEA-4B64-BD2F-4590BECD4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029968" y="-81"/>
            <a:ext cx="146304" cy="1028708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5167"/>
            <a:ext cx="7620000" cy="174307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ts val="3571"/>
              </a:lnSpc>
              <a:buNone/>
              <a:defRPr sz="54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2110446"/>
            <a:ext cx="7620000" cy="1047750"/>
          </a:xfrm>
        </p:spPr>
        <p:txBody>
          <a:bodyPr/>
          <a:lstStyle>
            <a:lvl1pPr marL="81642" indent="0">
              <a:lnSpc>
                <a:spcPct val="100000"/>
              </a:lnSpc>
              <a:spcBef>
                <a:spcPts val="0"/>
              </a:spcBef>
              <a:buNone/>
              <a:defRPr sz="2500"/>
            </a:lvl1pPr>
            <a:lvl2pPr>
              <a:buNone/>
              <a:defRPr sz="2100"/>
            </a:lvl2pPr>
            <a:lvl3pPr>
              <a:buNone/>
              <a:defRPr sz="1800"/>
            </a:lvl3pPr>
            <a:lvl4pPr>
              <a:buNone/>
              <a:defRPr sz="1600"/>
            </a:lvl4pPr>
            <a:lvl5pPr>
              <a:buNone/>
              <a:defRPr sz="16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3200401"/>
            <a:ext cx="16306800" cy="5988845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2F4C9-443A-46DE-93BC-34F1F130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3792" y="1600200"/>
            <a:ext cx="5486400" cy="2971800"/>
          </a:xfrm>
        </p:spPr>
        <p:txBody>
          <a:bodyPr anchor="b">
            <a:noAutofit/>
          </a:bodyPr>
          <a:lstStyle>
            <a:lvl1pPr algn="l">
              <a:buNone/>
              <a:defRPr sz="37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17BF5-AF8B-4D92-95AF-32217FC24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1600200"/>
            <a:ext cx="9144000" cy="6858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63284" tIns="489853" rIns="163284" bIns="81642" rtlCol="0" anchor="t">
            <a:normAutofit/>
          </a:bodyPr>
          <a:lstStyle>
            <a:extLst/>
          </a:lstStyle>
          <a:p>
            <a:pPr marL="0" indent="-506182" algn="l" rtl="0" eaLnBrk="1" latinLnBrk="0" hangingPunct="1">
              <a:lnSpc>
                <a:spcPts val="5357"/>
              </a:lnSpc>
              <a:spcBef>
                <a:spcPts val="1071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57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1714505"/>
            <a:ext cx="8839200" cy="5271797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63284" tIns="489853" anchor="t"/>
          <a:lstStyle>
            <a:lvl1pPr marL="0" indent="0" algn="l" eaLnBrk="1" latinLnBrk="0" hangingPunct="1">
              <a:buNone/>
              <a:defRPr sz="57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793450" y="1431512"/>
            <a:ext cx="1371600" cy="306465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10007334" y="1405179"/>
            <a:ext cx="1298448" cy="306465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7200900"/>
            <a:ext cx="8839200" cy="1143000"/>
          </a:xfrm>
        </p:spPr>
        <p:txBody>
          <a:bodyPr anchor="ctr"/>
          <a:lstStyle>
            <a:lvl1pPr marL="0" indent="0" algn="l">
              <a:lnSpc>
                <a:spcPts val="2857"/>
              </a:lnSpc>
              <a:spcBef>
                <a:spcPts val="0"/>
              </a:spcBef>
              <a:buNone/>
              <a:defRPr sz="2500">
                <a:solidFill>
                  <a:srgbClr val="777777"/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631853" y="-1223883"/>
            <a:ext cx="3277774" cy="2458331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337633" y="31654"/>
            <a:ext cx="3404382" cy="25532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365763" y="1582616"/>
            <a:ext cx="2251434" cy="1653936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2025747" y="-81"/>
            <a:ext cx="16262254" cy="1028708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871216" y="411957"/>
            <a:ext cx="14996160" cy="1714500"/>
          </a:xfrm>
          <a:prstGeom prst="rect">
            <a:avLst/>
          </a:prstGeom>
        </p:spPr>
        <p:txBody>
          <a:bodyPr lIns="163284" tIns="81642" rIns="163284" bIns="81642" anchor="ctr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871216" y="2171700"/>
            <a:ext cx="14996160" cy="7200900"/>
          </a:xfrm>
          <a:prstGeom prst="rect">
            <a:avLst/>
          </a:prstGeom>
        </p:spPr>
        <p:txBody>
          <a:bodyPr lIns="163284" tIns="81642" rIns="163284" bIns="81642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162800" y="9458325"/>
            <a:ext cx="4267200" cy="714375"/>
          </a:xfrm>
          <a:prstGeom prst="rect">
            <a:avLst/>
          </a:prstGeom>
        </p:spPr>
        <p:txBody>
          <a:bodyPr lIns="163284" tIns="81642" rIns="163284" bIns="81642" anchor="b"/>
          <a:lstStyle>
            <a:lvl1pPr algn="r" eaLnBrk="1" latinLnBrk="0" hangingPunct="1">
              <a:defRPr kumimoji="0" sz="21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1430000" y="9458325"/>
            <a:ext cx="5791200" cy="714375"/>
          </a:xfrm>
          <a:prstGeom prst="rect">
            <a:avLst/>
          </a:prstGeom>
        </p:spPr>
        <p:txBody>
          <a:bodyPr lIns="163284" tIns="81642" rIns="163284" bIns="81642" anchor="b"/>
          <a:lstStyle>
            <a:lvl1pPr eaLnBrk="1" latinLnBrk="0" hangingPunct="1">
              <a:defRPr kumimoji="0" sz="21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7227296" y="9458325"/>
            <a:ext cx="914400" cy="714375"/>
          </a:xfrm>
          <a:prstGeom prst="rect">
            <a:avLst/>
          </a:prstGeom>
        </p:spPr>
        <p:txBody>
          <a:bodyPr lIns="163284" tIns="81642" rIns="163284" bIns="81642" anchor="b"/>
          <a:lstStyle>
            <a:lvl1pPr algn="ctr" eaLnBrk="1" latinLnBrk="0" hangingPunct="1">
              <a:defRPr kumimoji="0" sz="21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FC0D53-F750-4B33-8699-B431A7DED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2029968" y="-81"/>
            <a:ext cx="146304" cy="1028708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63284" tIns="81642" rIns="163284" bIns="8164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ight Arrow 12">
            <a:hlinkHover r:id="" action="ppaction://hlinkshowjump?jump=nextslide"/>
          </p:cNvPr>
          <p:cNvSpPr/>
          <p:nvPr userDrawn="1"/>
        </p:nvSpPr>
        <p:spPr>
          <a:xfrm>
            <a:off x="15773400" y="9715500"/>
            <a:ext cx="1066800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>
            <a:hlinkClick r:id="" action="ppaction://hlinkshowjump?jump=previousslide"/>
          </p:cNvPr>
          <p:cNvSpPr/>
          <p:nvPr userDrawn="1"/>
        </p:nvSpPr>
        <p:spPr>
          <a:xfrm>
            <a:off x="2362200" y="9715500"/>
            <a:ext cx="1219200" cy="495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7700" kern="1200">
          <a:solidFill>
            <a:schemeClr val="tx2">
              <a:satMod val="13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653138" indent="-506182" algn="l" rtl="0" eaLnBrk="1" latinLnBrk="0" hangingPunct="1">
        <a:lnSpc>
          <a:spcPct val="100000"/>
        </a:lnSpc>
        <a:spcBef>
          <a:spcPts val="1071"/>
        </a:spcBef>
        <a:buClr>
          <a:schemeClr val="accent1"/>
        </a:buClr>
        <a:buSzPct val="80000"/>
        <a:buFont typeface="Wingdings 2"/>
        <a:buChar char=""/>
        <a:defRPr kumimoji="0"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142991" indent="-424539" algn="l" rtl="0" eaLnBrk="1" latinLnBrk="0" hangingPunct="1">
        <a:lnSpc>
          <a:spcPct val="100000"/>
        </a:lnSpc>
        <a:spcBef>
          <a:spcPts val="982"/>
        </a:spcBef>
        <a:buClr>
          <a:schemeClr val="accent1"/>
        </a:buClr>
        <a:buFont typeface="Verdana"/>
        <a:buChar char="◦"/>
        <a:defRPr kumimoji="0"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1583859" indent="-408211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413" indent="-310240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2318639" indent="-326569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2694193" indent="-326569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3069747" indent="-32656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3" indent="-32656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3804527" indent="-32656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8164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0821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8985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5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9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29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3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4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5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7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8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effectLst/>
              </a:rPr>
              <a:t>Analog Circuits and Systems</a:t>
            </a:r>
            <a:endParaRPr lang="en-US" sz="96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5120" y="2775096"/>
            <a:ext cx="14813280" cy="4044804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Prof. K </a:t>
            </a:r>
            <a:r>
              <a:rPr lang="en-US" sz="5400" dirty="0" err="1" smtClean="0"/>
              <a:t>Radhakrishna</a:t>
            </a:r>
            <a:r>
              <a:rPr lang="en-US" sz="5400" dirty="0" smtClean="0"/>
              <a:t> </a:t>
            </a:r>
            <a:r>
              <a:rPr lang="en-US" sz="5400" dirty="0" err="1" smtClean="0"/>
              <a:t>Rao</a:t>
            </a:r>
            <a:endParaRPr lang="en-US" sz="5400" dirty="0" smtClean="0"/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Lecture 14: </a:t>
            </a:r>
          </a:p>
          <a:p>
            <a:pPr algn="ctr"/>
            <a:r>
              <a:rPr lang="en-US" sz="5400" dirty="0" smtClean="0"/>
              <a:t>Dynamic Behavior of Feedback Systems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38A9-4E00-4502-A704-93C17D2936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FSK Dynamics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195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9721" y="2857500"/>
            <a:ext cx="13680117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164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3876" y="3009900"/>
            <a:ext cx="15345911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174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3419" y="2857500"/>
            <a:ext cx="15129770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184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0630" y="3086101"/>
            <a:ext cx="14062583" cy="495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2362200" y="2400300"/>
          <a:ext cx="10663056" cy="5029200"/>
        </p:xfrm>
        <a:graphic>
          <a:graphicData uri="http://schemas.openxmlformats.org/presentationml/2006/ole">
            <p:oleObj spid="_x0000_s600066" name="Equation" r:id="rId3" imgW="2908080" imgH="1371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 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2819399" y="2324099"/>
          <a:ext cx="11582401" cy="7010537"/>
        </p:xfrm>
        <a:graphic>
          <a:graphicData uri="http://schemas.openxmlformats.org/presentationml/2006/ole">
            <p:oleObj spid="_x0000_s601090" name="Equation" r:id="rId3" imgW="3860640" imgH="2336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 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3505200" y="2741613"/>
          <a:ext cx="7772400" cy="6535737"/>
        </p:xfrm>
        <a:graphic>
          <a:graphicData uri="http://schemas.openxmlformats.org/presentationml/2006/ole">
            <p:oleObj spid="_x0000_s602114" name="Equation" r:id="rId3" imgW="2234880" imgH="1879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 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2895598" y="2247900"/>
          <a:ext cx="14180236" cy="6858000"/>
        </p:xfrm>
        <a:graphic>
          <a:graphicData uri="http://schemas.openxmlformats.org/presentationml/2006/ole">
            <p:oleObj spid="_x0000_s603138" name="Equation" r:id="rId3" imgW="3886200" imgH="1879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System: Time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14730984" cy="6995160"/>
          </a:xfrm>
        </p:spPr>
        <p:txBody>
          <a:bodyPr/>
          <a:lstStyle/>
          <a:p>
            <a:r>
              <a:rPr lang="en-US" dirty="0" smtClean="0"/>
              <a:t>Input – output relationship in time domain of this second order feedback system is governed by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57058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Content Placeholder 7"/>
          <p:cNvGraphicFramePr>
            <a:graphicFrameLocks noChangeAspect="1"/>
          </p:cNvGraphicFramePr>
          <p:nvPr>
            <p:ph sz="half" idx="2"/>
          </p:nvPr>
        </p:nvGraphicFramePr>
        <p:xfrm>
          <a:off x="3657600" y="3619500"/>
          <a:ext cx="9372600" cy="4151515"/>
        </p:xfrm>
        <a:graphic>
          <a:graphicData uri="http://schemas.openxmlformats.org/presentationml/2006/ole">
            <p:oleObj spid="_x0000_s604162" name="Equation" r:id="rId3" imgW="2895480" imgH="1282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System: Time Response 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57058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Content Placeholder 7"/>
          <p:cNvGraphicFramePr>
            <a:graphicFrameLocks noChangeAspect="1"/>
          </p:cNvGraphicFramePr>
          <p:nvPr>
            <p:ph sz="half" idx="2"/>
          </p:nvPr>
        </p:nvGraphicFramePr>
        <p:xfrm>
          <a:off x="2895600" y="2400300"/>
          <a:ext cx="12039744" cy="5715000"/>
        </p:xfrm>
        <a:graphic>
          <a:graphicData uri="http://schemas.openxmlformats.org/presentationml/2006/ole">
            <p:oleObj spid="_x0000_s605186" name="Equation" r:id="rId3" imgW="3263760" imgH="1549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90213" y="3025775"/>
            <a:ext cx="723900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Follower using MOSFET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Common-gate amplifier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0" y="0"/>
            <a:ext cx="1828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9587" name="Object 3"/>
          <p:cNvGraphicFramePr>
            <a:graphicFrameLocks noChangeAspect="1"/>
          </p:cNvGraphicFramePr>
          <p:nvPr/>
        </p:nvGraphicFramePr>
        <p:xfrm>
          <a:off x="2819400" y="3162300"/>
          <a:ext cx="7940331" cy="2895600"/>
        </p:xfrm>
        <a:graphic>
          <a:graphicData uri="http://schemas.openxmlformats.org/presentationml/2006/ole">
            <p:oleObj spid="_x0000_s579587" name="Equation" r:id="rId4" imgW="2514600" imgH="914400" progId="Equation.DSMT4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2971800" y="63627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n-lt"/>
              </a:rPr>
              <a:t>is valid within the active region of the n-channel enhancement MOSFET</a:t>
            </a:r>
          </a:p>
          <a:p>
            <a:r>
              <a:rPr lang="en-US" sz="4000" dirty="0" smtClean="0">
                <a:latin typeface="+mn-lt"/>
              </a:rPr>
              <a:t>Active region: 0 to </a:t>
            </a:r>
            <a:r>
              <a:rPr lang="en-US" sz="4000" dirty="0" err="1" smtClean="0">
                <a:latin typeface="+mn-lt"/>
              </a:rPr>
              <a:t>I</a:t>
            </a:r>
            <a:r>
              <a:rPr lang="en-US" sz="4000" baseline="-25000" dirty="0" err="1" smtClean="0">
                <a:latin typeface="+mn-lt"/>
              </a:rPr>
              <a:t>Dmax</a:t>
            </a:r>
            <a:endParaRPr lang="en-US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System: Time Response 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1440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628900"/>
            <a:ext cx="1463590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(Q=1)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000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5888" y="3152775"/>
            <a:ext cx="1288732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(Q=10)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57058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8572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171700"/>
            <a:ext cx="1499616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System: Time Response 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57058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Content Placeholder 7"/>
          <p:cNvGraphicFramePr>
            <a:graphicFrameLocks noChangeAspect="1"/>
          </p:cNvGraphicFramePr>
          <p:nvPr>
            <p:ph sz="half" idx="2"/>
          </p:nvPr>
        </p:nvGraphicFramePr>
        <p:xfrm>
          <a:off x="2590800" y="2476500"/>
          <a:ext cx="14135240" cy="6781800"/>
        </p:xfrm>
        <a:graphic>
          <a:graphicData uri="http://schemas.openxmlformats.org/presentationml/2006/ole">
            <p:oleObj spid="_x0000_s607234" name="Equation" r:id="rId3" imgW="4076640" imgH="1955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response of the second order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57058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Content Placeholder 8" descr="Qhalfand quarter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628900"/>
            <a:ext cx="13792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1154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1153" name="Object 1"/>
          <p:cNvGraphicFramePr>
            <a:graphicFrameLocks noChangeAspect="1"/>
          </p:cNvGraphicFramePr>
          <p:nvPr/>
        </p:nvGraphicFramePr>
        <p:xfrm>
          <a:off x="5715000" y="1866900"/>
          <a:ext cx="2662236" cy="990600"/>
        </p:xfrm>
        <a:graphic>
          <a:graphicData uri="http://schemas.openxmlformats.org/presentationml/2006/ole">
            <p:oleObj spid="_x0000_s608258" name="Equation" r:id="rId4" imgW="10159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System: Time Response (contd.,)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Q&lt;1 the rate of rise is lower. </a:t>
            </a:r>
          </a:p>
          <a:p>
            <a:r>
              <a:rPr lang="en-US" dirty="0" smtClean="0"/>
              <a:t>When Q&gt;1 the rate of rise is higher but there will be more peaks and results in higher settling time. </a:t>
            </a:r>
          </a:p>
          <a:p>
            <a:r>
              <a:rPr lang="en-US" dirty="0" smtClean="0"/>
              <a:t>There are ten visible peaks (count up to 0.1 of the first peak) when Q = 10.  </a:t>
            </a:r>
          </a:p>
          <a:p>
            <a:r>
              <a:rPr lang="en-US" dirty="0" smtClean="0"/>
              <a:t>This can be generalized to say if Q = n, there will be n visible peaks in the transient response. </a:t>
            </a:r>
          </a:p>
          <a:p>
            <a:r>
              <a:rPr lang="en-US" dirty="0" smtClean="0"/>
              <a:t>The most desirable step response of a feedback is obtained for a value of Q=1. </a:t>
            </a:r>
          </a:p>
          <a:p>
            <a:r>
              <a:rPr lang="en-US" dirty="0" smtClean="0"/>
              <a:t>The response is characterized by good rate of rise with one small peak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57058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System: Frequency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ph idx="1"/>
          </p:nvPr>
        </p:nvGraphicFramePr>
        <p:xfrm>
          <a:off x="4968875" y="2171700"/>
          <a:ext cx="10801350" cy="7200900"/>
        </p:xfrm>
        <a:graphic>
          <a:graphicData uri="http://schemas.openxmlformats.org/presentationml/2006/ole">
            <p:oleObj spid="_x0000_s563202" name="Equation" r:id="rId3" imgW="0" imgH="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33688" y="2552700"/>
          <a:ext cx="9763125" cy="5483225"/>
        </p:xfrm>
        <a:graphic>
          <a:graphicData uri="http://schemas.openxmlformats.org/presentationml/2006/ole">
            <p:oleObj spid="_x0000_s563203" name="Equation" r:id="rId4" imgW="3708360" imgH="20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System: Frequency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ph idx="1"/>
          </p:nvPr>
        </p:nvGraphicFramePr>
        <p:xfrm>
          <a:off x="4968875" y="2171700"/>
          <a:ext cx="10801350" cy="7200900"/>
        </p:xfrm>
        <a:graphic>
          <a:graphicData uri="http://schemas.openxmlformats.org/presentationml/2006/ole">
            <p:oleObj spid="_x0000_s564226" name="Equation" r:id="rId3" imgW="0" imgH="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71775" y="2563813"/>
          <a:ext cx="10155238" cy="6756400"/>
        </p:xfrm>
        <a:graphic>
          <a:graphicData uri="http://schemas.openxmlformats.org/presentationml/2006/ole">
            <p:oleObj spid="_x0000_s564227" name="Equation" r:id="rId4" imgW="2920680" imgH="1942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of the second order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response of the second order system with feedback Q=1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79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467100"/>
            <a:ext cx="13258800" cy="538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Frequency response of the second order system </a:t>
            </a:r>
            <a:r>
              <a:rPr lang="en-US" sz="3000" dirty="0" smtClean="0"/>
              <a:t>(contd.,)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response of the second order system with feedback </a:t>
            </a:r>
            <a:br>
              <a:rPr lang="en-US" dirty="0" smtClean="0"/>
            </a:br>
            <a:r>
              <a:rPr lang="en-US" dirty="0" smtClean="0"/>
              <a:t>Q = 10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785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924300"/>
            <a:ext cx="1288732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Follower using MOSFET (Biasing)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14426184" cy="6995160"/>
          </a:xfrm>
        </p:spPr>
        <p:txBody>
          <a:bodyPr/>
          <a:lstStyle/>
          <a:p>
            <a:r>
              <a:rPr lang="en-US" dirty="0" smtClean="0"/>
              <a:t>If the dynamic range is to be maximized </a:t>
            </a:r>
          </a:p>
          <a:p>
            <a:r>
              <a:rPr lang="en-US" dirty="0" smtClean="0"/>
              <a:t>the MOSFET has to be biased at quiescent current of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949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076700"/>
            <a:ext cx="8610600" cy="548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948" name="Rectangle 4"/>
          <p:cNvSpPr>
            <a:spLocks noChangeArrowheads="1"/>
          </p:cNvSpPr>
          <p:nvPr/>
        </p:nvSpPr>
        <p:spPr bwMode="auto">
          <a:xfrm>
            <a:off x="0" y="0"/>
            <a:ext cx="1828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94947" name="Object 3"/>
          <p:cNvGraphicFramePr>
            <a:graphicFrameLocks noChangeAspect="1"/>
          </p:cNvGraphicFramePr>
          <p:nvPr/>
        </p:nvGraphicFramePr>
        <p:xfrm>
          <a:off x="14782800" y="2933700"/>
          <a:ext cx="1143000" cy="1143000"/>
        </p:xfrm>
        <a:graphic>
          <a:graphicData uri="http://schemas.openxmlformats.org/presentationml/2006/ole">
            <p:oleObj spid="_x0000_s594947" name="Equation" r:id="rId4" imgW="406048" imgH="406048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of the second order system </a:t>
            </a:r>
            <a:r>
              <a:rPr lang="en-US" sz="3000" dirty="0" smtClean="0"/>
              <a:t>(contd.,)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fmax</a:t>
            </a:r>
            <a:r>
              <a:rPr lang="en-US" dirty="0" smtClean="0"/>
              <a:t>=G</a:t>
            </a:r>
            <a:r>
              <a:rPr lang="en-US" baseline="-25000" dirty="0" smtClean="0"/>
              <a:t>f0</a:t>
            </a:r>
            <a:r>
              <a:rPr lang="en-US" dirty="0" smtClean="0"/>
              <a:t> then the frequency response of the amplifier is said to be maximally flat.</a:t>
            </a:r>
          </a:p>
          <a:p>
            <a:r>
              <a:rPr lang="en-US" dirty="0" smtClean="0"/>
              <a:t>This property can be exploited in the design of wide band amplifiers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883F-23F4-46CD-97F2-D93963C8316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65250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5249" name="Object 1"/>
          <p:cNvGraphicFramePr>
            <a:graphicFrameLocks noChangeAspect="1"/>
          </p:cNvGraphicFramePr>
          <p:nvPr/>
        </p:nvGraphicFramePr>
        <p:xfrm>
          <a:off x="11353800" y="2476500"/>
          <a:ext cx="4343400" cy="3284078"/>
        </p:xfrm>
        <a:graphic>
          <a:graphicData uri="http://schemas.openxmlformats.org/presentationml/2006/ole">
            <p:oleObj spid="_x0000_s565249" name="Equation" r:id="rId3" imgW="1422360" imgH="1091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FLL – as second order system</a:t>
            </a:r>
            <a:endParaRPr lang="en-US" dirty="0"/>
          </a:p>
        </p:txBody>
      </p:sp>
      <p:pic>
        <p:nvPicPr>
          <p:cNvPr id="6205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59263" y="3419475"/>
            <a:ext cx="1222057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Follower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ChangeAspect="1"/>
          </p:cNvGraphicFramePr>
          <p:nvPr>
            <p:ph sz="half" idx="1"/>
          </p:nvPr>
        </p:nvGraphicFramePr>
        <p:xfrm>
          <a:off x="2671763" y="2171700"/>
          <a:ext cx="11396662" cy="6629400"/>
        </p:xfrm>
        <a:graphic>
          <a:graphicData uri="http://schemas.openxmlformats.org/presentationml/2006/ole">
            <p:oleObj spid="_x0000_s622594" name="Equation" r:id="rId3" imgW="4431960" imgH="2577960" progId="Equation.DSMT4">
              <p:embed/>
            </p:oleObj>
          </a:graphicData>
        </a:graphic>
      </p:graphicFrame>
      <p:graphicFrame>
        <p:nvGraphicFramePr>
          <p:cNvPr id="599043" name="Object 3"/>
          <p:cNvGraphicFramePr>
            <a:graphicFrameLocks noChangeAspect="1"/>
          </p:cNvGraphicFramePr>
          <p:nvPr/>
        </p:nvGraphicFramePr>
        <p:xfrm>
          <a:off x="13747750" y="2247900"/>
          <a:ext cx="3954463" cy="2286000"/>
        </p:xfrm>
        <a:graphic>
          <a:graphicData uri="http://schemas.openxmlformats.org/presentationml/2006/ole">
            <p:oleObj spid="_x0000_s622595" name="Equation" r:id="rId4" imgW="1625400" imgH="939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2743200" y="2476500"/>
          <a:ext cx="15240000" cy="2497004"/>
        </p:xfrm>
        <a:graphic>
          <a:graphicData uri="http://schemas.openxmlformats.org/presentationml/2006/ole">
            <p:oleObj spid="_x0000_s568322" name="Equation" r:id="rId3" imgW="4343400" imgH="711000" progId="Equation.DSMT4">
              <p:embed/>
            </p:oleObj>
          </a:graphicData>
        </a:graphic>
      </p:graphicFrame>
      <p:graphicFrame>
        <p:nvGraphicFramePr>
          <p:cNvPr id="7" name="Content Placeholder 6"/>
          <p:cNvGraphicFramePr>
            <a:graphicFrameLocks noChangeAspect="1"/>
          </p:cNvGraphicFramePr>
          <p:nvPr>
            <p:ph sz="half" idx="2"/>
          </p:nvPr>
        </p:nvGraphicFramePr>
        <p:xfrm>
          <a:off x="2971800" y="5219700"/>
          <a:ext cx="8237084" cy="3657600"/>
        </p:xfrm>
        <a:graphic>
          <a:graphicData uri="http://schemas.openxmlformats.org/presentationml/2006/ole">
            <p:oleObj spid="_x0000_s568323" name="Equation" r:id="rId4" imgW="2717640" imgH="1206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2971800" y="2247900"/>
          <a:ext cx="13479113" cy="3200400"/>
        </p:xfrm>
        <a:graphic>
          <a:graphicData uri="http://schemas.openxmlformats.org/presentationml/2006/ole">
            <p:oleObj spid="_x0000_s569346" name="Equation" r:id="rId3" imgW="4546440" imgH="1079280" progId="Equation.DSMT4">
              <p:embed/>
            </p:oleObj>
          </a:graphicData>
        </a:graphic>
      </p:graphicFrame>
      <p:graphicFrame>
        <p:nvGraphicFramePr>
          <p:cNvPr id="7" name="Content Placeholder 6"/>
          <p:cNvGraphicFramePr>
            <a:graphicFrameLocks noChangeAspect="1"/>
          </p:cNvGraphicFramePr>
          <p:nvPr>
            <p:ph sz="half" idx="2"/>
          </p:nvPr>
        </p:nvGraphicFramePr>
        <p:xfrm>
          <a:off x="2961687" y="5372100"/>
          <a:ext cx="8925513" cy="4343400"/>
        </p:xfrm>
        <a:graphic>
          <a:graphicData uri="http://schemas.openxmlformats.org/presentationml/2006/ole">
            <p:oleObj spid="_x0000_s569347" name="Equation" r:id="rId4" imgW="2844720" imgH="1384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of a Second Order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14959584" cy="6995160"/>
          </a:xfrm>
        </p:spPr>
        <p:txBody>
          <a:bodyPr/>
          <a:lstStyle/>
          <a:p>
            <a:r>
              <a:rPr lang="en-US" dirty="0" smtClean="0"/>
              <a:t>Second order feedback amplifiers can be approximated to a first order system when </a:t>
            </a:r>
          </a:p>
          <a:p>
            <a:r>
              <a:rPr lang="en-US" dirty="0" smtClean="0"/>
              <a:t>Q is much less than 1/2</a:t>
            </a:r>
          </a:p>
          <a:p>
            <a:r>
              <a:rPr lang="en-US" dirty="0" smtClean="0"/>
              <a:t>Consider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2"/>
          </p:nvPr>
        </p:nvGraphicFramePr>
        <p:xfrm>
          <a:off x="3276600" y="5067300"/>
          <a:ext cx="9220200" cy="4369990"/>
        </p:xfrm>
        <a:graphic>
          <a:graphicData uri="http://schemas.openxmlformats.org/presentationml/2006/ole">
            <p:oleObj spid="_x0000_s570370" name="Equation" r:id="rId3" imgW="2679480" imgH="1269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of a Second Order System (contd.,)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14959584" cy="6995160"/>
          </a:xfrm>
        </p:spPr>
        <p:txBody>
          <a:bodyPr/>
          <a:lstStyle/>
          <a:p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is now a first order system with bandwidth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2"/>
          </p:nvPr>
        </p:nvGraphicFramePr>
        <p:xfrm>
          <a:off x="3200400" y="3390900"/>
          <a:ext cx="9174163" cy="4370388"/>
        </p:xfrm>
        <a:graphic>
          <a:graphicData uri="http://schemas.openxmlformats.org/presentationml/2006/ole">
            <p:oleObj spid="_x0000_s571394" name="Equation" r:id="rId3" imgW="2692080" imgH="1282680" progId="Equation.DSMT4">
              <p:embed/>
            </p:oleObj>
          </a:graphicData>
        </a:graphic>
      </p:graphicFrame>
      <p:sp>
        <p:nvSpPr>
          <p:cNvPr id="571396" name="Rectangle 4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1395" name="Object 3"/>
          <p:cNvGraphicFramePr>
            <a:graphicFrameLocks noChangeAspect="1"/>
          </p:cNvGraphicFramePr>
          <p:nvPr/>
        </p:nvGraphicFramePr>
        <p:xfrm>
          <a:off x="13335000" y="2324100"/>
          <a:ext cx="990600" cy="720437"/>
        </p:xfrm>
        <a:graphic>
          <a:graphicData uri="http://schemas.openxmlformats.org/presentationml/2006/ole">
            <p:oleObj spid="_x0000_s571395" name="Equation" r:id="rId4" imgW="317362" imgH="22850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of a Second Order System 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2"/>
          </p:nvPr>
        </p:nvGraphicFramePr>
        <p:xfrm>
          <a:off x="2895600" y="2171700"/>
          <a:ext cx="12698413" cy="5027613"/>
        </p:xfrm>
        <a:graphic>
          <a:graphicData uri="http://schemas.openxmlformats.org/presentationml/2006/ole">
            <p:oleObj spid="_x0000_s572418" name="Equation" r:id="rId3" imgW="3784320" imgH="1498320" progId="Equation.DSMT4">
              <p:embed/>
            </p:oleObj>
          </a:graphicData>
        </a:graphic>
      </p:graphicFrame>
      <p:sp>
        <p:nvSpPr>
          <p:cNvPr id="571396" name="Rectangle 4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of a Second Order System 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71396" name="Rectangle 4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Content Placeholder 7"/>
          <p:cNvGraphicFramePr>
            <a:graphicFrameLocks noChangeAspect="1"/>
          </p:cNvGraphicFramePr>
          <p:nvPr>
            <p:ph sz="half" idx="2"/>
          </p:nvPr>
        </p:nvGraphicFramePr>
        <p:xfrm>
          <a:off x="3047999" y="2247900"/>
          <a:ext cx="13001861" cy="7162800"/>
        </p:xfrm>
        <a:graphic>
          <a:graphicData uri="http://schemas.openxmlformats.org/presentationml/2006/ole">
            <p:oleObj spid="_x0000_s573443" name="Equation" r:id="rId3" imgW="4241520" imgH="2336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of a Second Order System (contd.,)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14197584" cy="6995160"/>
          </a:xfrm>
        </p:spPr>
        <p:txBody>
          <a:bodyPr/>
          <a:lstStyle/>
          <a:p>
            <a:r>
              <a:rPr lang="en-US" dirty="0" smtClean="0"/>
              <a:t>As Q is much less than 1 the transient response of the amplifier is very sluggish and not satisfactory.</a:t>
            </a:r>
          </a:p>
          <a:p>
            <a:r>
              <a:rPr lang="en-US" dirty="0" smtClean="0"/>
              <a:t>In order to increase Q to 1,   f’ need to be shifted from 4 Hz to 400 Hz. This will increase GB to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75490" name="Rectangle 2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5489" name="Object 1"/>
          <p:cNvGraphicFramePr>
            <a:graphicFrameLocks noChangeAspect="1"/>
          </p:cNvGraphicFramePr>
          <p:nvPr/>
        </p:nvGraphicFramePr>
        <p:xfrm>
          <a:off x="3733800" y="5372100"/>
          <a:ext cx="8172450" cy="990600"/>
        </p:xfrm>
        <a:graphic>
          <a:graphicData uri="http://schemas.openxmlformats.org/presentationml/2006/ole">
            <p:oleObj spid="_x0000_s575489" name="Equation" r:id="rId3" imgW="19555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MOSFET Current Follower as First-Order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00" y="2286000"/>
            <a:ext cx="15124176" cy="6995160"/>
          </a:xfrm>
        </p:spPr>
        <p:txBody>
          <a:bodyPr/>
          <a:lstStyle/>
          <a:p>
            <a:r>
              <a:rPr lang="en-US" dirty="0" smtClean="0"/>
              <a:t>If the gate-to-source capacitance is taken into consideration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3836988" y="3314700"/>
          <a:ext cx="9090025" cy="4878388"/>
        </p:xfrm>
        <a:graphic>
          <a:graphicData uri="http://schemas.openxmlformats.org/presentationml/2006/ole">
            <p:oleObj spid="_x0000_s595970" name="Equation" r:id="rId3" imgW="3288960" imgH="1765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 with a zero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2971800" y="2400300"/>
          <a:ext cx="5715000" cy="2508545"/>
        </p:xfrm>
        <a:graphic>
          <a:graphicData uri="http://schemas.openxmlformats.org/presentationml/2006/ole">
            <p:oleObj spid="_x0000_s576514" name="Equation" r:id="rId3" imgW="2082600" imgH="914400" progId="Equation.DSMT4">
              <p:embed/>
            </p:oleObj>
          </a:graphicData>
        </a:graphic>
      </p:graphicFrame>
      <p:graphicFrame>
        <p:nvGraphicFramePr>
          <p:cNvPr id="576515" name="Content Placeholder 5"/>
          <p:cNvGraphicFramePr>
            <a:graphicFrameLocks noChangeAspect="1"/>
          </p:cNvGraphicFramePr>
          <p:nvPr/>
        </p:nvGraphicFramePr>
        <p:xfrm>
          <a:off x="2743199" y="5524500"/>
          <a:ext cx="12058699" cy="3886200"/>
        </p:xfrm>
        <a:graphic>
          <a:graphicData uri="http://schemas.openxmlformats.org/presentationml/2006/ole">
            <p:oleObj spid="_x0000_s576515" name="Equation" r:id="rId4" imgW="4254480" imgH="137160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743200" y="4914900"/>
            <a:ext cx="86192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+mn-lt"/>
              </a:rPr>
              <a:t>Transfer function of the feedback system</a:t>
            </a:r>
            <a:endParaRPr lang="en-US" sz="4000" dirty="0">
              <a:latin typeface="+mn-lt"/>
            </a:endParaRPr>
          </a:p>
        </p:txBody>
      </p:sp>
      <p:sp>
        <p:nvSpPr>
          <p:cNvPr id="576517" name="Rectangle 5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14782800" y="8039100"/>
          <a:ext cx="2941212" cy="1295400"/>
        </p:xfrm>
        <a:graphic>
          <a:graphicData uri="http://schemas.openxmlformats.org/presentationml/2006/ole">
            <p:oleObj spid="_x0000_s576516" name="Equation" r:id="rId5" imgW="10918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 with a zero 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3406775" y="2400300"/>
          <a:ext cx="11182882" cy="5791200"/>
        </p:xfrm>
        <a:graphic>
          <a:graphicData uri="http://schemas.openxmlformats.org/presentationml/2006/ole">
            <p:oleObj spid="_x0000_s589826" name="Equation" r:id="rId3" imgW="2844720" imgH="1473120" progId="Equation.DSMT4">
              <p:embed/>
            </p:oleObj>
          </a:graphicData>
        </a:graphic>
      </p:graphicFrame>
      <p:sp>
        <p:nvSpPr>
          <p:cNvPr id="576517" name="Rectangle 5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 with a zero 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3048000" y="2324100"/>
          <a:ext cx="11182350" cy="2992437"/>
        </p:xfrm>
        <a:graphic>
          <a:graphicData uri="http://schemas.openxmlformats.org/presentationml/2006/ole">
            <p:oleObj spid="_x0000_s590850" name="Equation" r:id="rId3" imgW="3606480" imgH="965160" progId="Equation.DSMT4">
              <p:embed/>
            </p:oleObj>
          </a:graphicData>
        </a:graphic>
      </p:graphicFrame>
      <p:sp>
        <p:nvSpPr>
          <p:cNvPr id="576517" name="Rectangle 5"/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6057900"/>
            <a:ext cx="8839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n-lt"/>
              </a:rPr>
              <a:t>If  </a:t>
            </a:r>
            <a:r>
              <a:rPr lang="en-US" sz="4000" dirty="0" err="1" smtClean="0">
                <a:latin typeface="Symbol" pitchFamily="18" charset="2"/>
              </a:rPr>
              <a:t>w</a:t>
            </a:r>
            <a:r>
              <a:rPr lang="en-US" sz="4000" baseline="-25000" dirty="0" err="1" smtClean="0">
                <a:latin typeface="+mn-lt"/>
              </a:rPr>
              <a:t>z</a:t>
            </a:r>
            <a:r>
              <a:rPr lang="en-US" sz="4000" dirty="0" smtClean="0">
                <a:latin typeface="+mn-lt"/>
              </a:rPr>
              <a:t> is made equal to natural frequency of the second order system then Q = 1</a:t>
            </a:r>
          </a:p>
          <a:p>
            <a:r>
              <a:rPr lang="en-US" sz="4000" dirty="0" smtClean="0">
                <a:latin typeface="+mn-lt"/>
              </a:rPr>
              <a:t>Making Q = 1 is known as frequency compensation</a:t>
            </a:r>
            <a:endParaRPr lang="en-US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Higher (third or higher) order systems are likely to become unstable when feedback is used.</a:t>
            </a:r>
            <a:endParaRPr lang="en-US" dirty="0" smtClean="0"/>
          </a:p>
          <a:p>
            <a:pPr lvl="0"/>
            <a:r>
              <a:rPr lang="en-IN" dirty="0" smtClean="0"/>
              <a:t>Design of feedback systems should attempt to reduce the order of the system to second or first order.  This is what we mean by frequency compensation of a feedback system</a:t>
            </a:r>
            <a:endParaRPr lang="en-US" dirty="0" smtClean="0"/>
          </a:p>
          <a:p>
            <a:pPr lvl="0"/>
            <a:r>
              <a:rPr lang="en-IN" dirty="0" smtClean="0"/>
              <a:t>If of the subsystems of the feedback loop gets in saturation the feedback loop gets broken.  Special arrangements may have to be made to bring the loop into active region.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MOSFET Current Follower as First-Order System </a:t>
            </a:r>
            <a:r>
              <a:rPr lang="en-US" sz="3600" dirty="0" smtClean="0"/>
              <a:t>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3048000" y="3009900"/>
          <a:ext cx="11302584" cy="3573185"/>
        </p:xfrm>
        <a:graphic>
          <a:graphicData uri="http://schemas.openxmlformats.org/presentationml/2006/ole">
            <p:oleObj spid="_x0000_s596994" name="Equation" r:id="rId3" imgW="3936960" imgH="1244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Gain Controller (Dynamic Behavior)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154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47900"/>
            <a:ext cx="14803481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 Gain Controller (Dynamic Behavior) </a:t>
            </a:r>
            <a:r>
              <a:rPr lang="en-US" sz="4000" dirty="0" smtClean="0"/>
              <a:t>(contd.,)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1216" y="2286000"/>
            <a:ext cx="14045184" cy="6995160"/>
          </a:xfrm>
        </p:spPr>
        <p:txBody>
          <a:bodyPr/>
          <a:lstStyle/>
          <a:p>
            <a:r>
              <a:rPr lang="en-US" dirty="0" smtClean="0"/>
              <a:t>It is a dc voltage follower from V</a:t>
            </a:r>
            <a:r>
              <a:rPr lang="en-US" baseline="-25000" dirty="0" smtClean="0"/>
              <a:t>i</a:t>
            </a:r>
            <a:r>
              <a:rPr lang="en-US" dirty="0" smtClean="0"/>
              <a:t> to the output of the squarer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2"/>
          </p:nvPr>
        </p:nvGraphicFramePr>
        <p:xfrm>
          <a:off x="3581400" y="3162300"/>
          <a:ext cx="8839200" cy="6248824"/>
        </p:xfrm>
        <a:graphic>
          <a:graphicData uri="http://schemas.openxmlformats.org/presentationml/2006/ole">
            <p:oleObj spid="_x0000_s598018" name="Equation" r:id="rId3" imgW="2946240" imgH="20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Follower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705100"/>
            <a:ext cx="1386407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Follower (contd.,)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2E21-0610-41C8-8BDE-3506597BFAE9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ChangeAspect="1"/>
          </p:cNvGraphicFramePr>
          <p:nvPr>
            <p:ph sz="half" idx="1"/>
          </p:nvPr>
        </p:nvGraphicFramePr>
        <p:xfrm>
          <a:off x="2808288" y="2400300"/>
          <a:ext cx="9659937" cy="4572000"/>
        </p:xfrm>
        <a:graphic>
          <a:graphicData uri="http://schemas.openxmlformats.org/presentationml/2006/ole">
            <p:oleObj spid="_x0000_s599042" name="Equation" r:id="rId3" imgW="3327120" imgH="1574640" progId="Equation.DSMT4">
              <p:embed/>
            </p:oleObj>
          </a:graphicData>
        </a:graphic>
      </p:graphicFrame>
      <p:graphicFrame>
        <p:nvGraphicFramePr>
          <p:cNvPr id="599043" name="Object 3"/>
          <p:cNvGraphicFramePr>
            <a:graphicFrameLocks noChangeAspect="1"/>
          </p:cNvGraphicFramePr>
          <p:nvPr/>
        </p:nvGraphicFramePr>
        <p:xfrm>
          <a:off x="2724150" y="6438900"/>
          <a:ext cx="4876800" cy="2819400"/>
        </p:xfrm>
        <a:graphic>
          <a:graphicData uri="http://schemas.openxmlformats.org/presentationml/2006/ole">
            <p:oleObj spid="_x0000_s599043" name="Equation" r:id="rId4" imgW="1625400" imgH="939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4530</TotalTime>
  <Words>725</Words>
  <Application>Microsoft Office PowerPoint</Application>
  <PresentationFormat>Custom</PresentationFormat>
  <Paragraphs>120</Paragraphs>
  <Slides>43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Solstice</vt:lpstr>
      <vt:lpstr>Equation</vt:lpstr>
      <vt:lpstr>Analog Circuits and Systems</vt:lpstr>
      <vt:lpstr>Current Follower using MOSFET</vt:lpstr>
      <vt:lpstr>Current Follower using MOSFET (Biasing)</vt:lpstr>
      <vt:lpstr>MOSFET Current Follower as First-Order System</vt:lpstr>
      <vt:lpstr>MOSFET Current Follower as First-Order System (contd.,)</vt:lpstr>
      <vt:lpstr>Automatic Gain Controller (Dynamic Behavior)</vt:lpstr>
      <vt:lpstr>Automatic Gain Controller (Dynamic Behavior) (contd.,)</vt:lpstr>
      <vt:lpstr>Frequency Follower</vt:lpstr>
      <vt:lpstr>Frequency Follower (contd.,)</vt:lpstr>
      <vt:lpstr>FSK Dynamics</vt:lpstr>
      <vt:lpstr>Simulation 1</vt:lpstr>
      <vt:lpstr>Simulation 2</vt:lpstr>
      <vt:lpstr>Simulation 3</vt:lpstr>
      <vt:lpstr>Second Order System</vt:lpstr>
      <vt:lpstr>Second Order System (contd.,)</vt:lpstr>
      <vt:lpstr>Second Order System (contd.,)</vt:lpstr>
      <vt:lpstr>Second Order System (contd.,)</vt:lpstr>
      <vt:lpstr>Second Order System: Time Response</vt:lpstr>
      <vt:lpstr>Second Order System: Time Response (contd.,)</vt:lpstr>
      <vt:lpstr>Second Order System: Time Response (contd.,)</vt:lpstr>
      <vt:lpstr>Simulation (Q=1)</vt:lpstr>
      <vt:lpstr>Simulation (Q=10)</vt:lpstr>
      <vt:lpstr>Second Order System: Time Response (contd.,)</vt:lpstr>
      <vt:lpstr>Step response of the second order system</vt:lpstr>
      <vt:lpstr>Second Order System: Time Response (contd.,)</vt:lpstr>
      <vt:lpstr>Second Order System: Frequency Response</vt:lpstr>
      <vt:lpstr>Second Order System: Frequency Response</vt:lpstr>
      <vt:lpstr>Frequency response of the second order system</vt:lpstr>
      <vt:lpstr>Frequency response of the second order system (contd.,)</vt:lpstr>
      <vt:lpstr>Frequency response of the second order system (contd.,)</vt:lpstr>
      <vt:lpstr>FLL – as second order system</vt:lpstr>
      <vt:lpstr>Frequency Follower</vt:lpstr>
      <vt:lpstr>Example 1</vt:lpstr>
      <vt:lpstr>Example 2</vt:lpstr>
      <vt:lpstr>Approximation of a Second Order System</vt:lpstr>
      <vt:lpstr>Approximation of a Second Order System (contd.,)</vt:lpstr>
      <vt:lpstr>Approximation of a Second Order System (contd.,)</vt:lpstr>
      <vt:lpstr>Approximation of a Second Order System (contd.,)</vt:lpstr>
      <vt:lpstr>Approximation of a Second Order System (contd.,)</vt:lpstr>
      <vt:lpstr>Second order system with a zero</vt:lpstr>
      <vt:lpstr>Second order system with a zero (contd.,)</vt:lpstr>
      <vt:lpstr>Second order system with a zero (contd.,)</vt:lpstr>
      <vt:lpstr>Conclusion</vt:lpstr>
    </vt:vector>
  </TitlesOfParts>
  <Company>IISc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Circuits and Systems</dc:title>
  <dc:creator>NJRao</dc:creator>
  <cp:lastModifiedBy>Purush</cp:lastModifiedBy>
  <cp:revision>469</cp:revision>
  <dcterms:created xsi:type="dcterms:W3CDTF">2014-11-25T13:53:21Z</dcterms:created>
  <dcterms:modified xsi:type="dcterms:W3CDTF">2016-03-16T07:42:34Z</dcterms:modified>
</cp:coreProperties>
</file>